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5"/>
  </p:notesMasterIdLst>
  <p:sldIdLst>
    <p:sldId id="256" r:id="rId2"/>
    <p:sldId id="258" r:id="rId3"/>
    <p:sldId id="263" r:id="rId4"/>
    <p:sldId id="259" r:id="rId5"/>
    <p:sldId id="268" r:id="rId6"/>
    <p:sldId id="272" r:id="rId7"/>
    <p:sldId id="275" r:id="rId8"/>
    <p:sldId id="283" r:id="rId9"/>
    <p:sldId id="281" r:id="rId10"/>
    <p:sldId id="280" r:id="rId11"/>
    <p:sldId id="279" r:id="rId12"/>
    <p:sldId id="277" r:id="rId13"/>
    <p:sldId id="260" r:id="rId14"/>
  </p:sldIdLst>
  <p:sldSz cx="9144000" cy="5143500" type="screen16x9"/>
  <p:notesSz cx="6858000" cy="9144000"/>
  <p:embeddedFontLst>
    <p:embeddedFont>
      <p:font typeface="Poppins" panose="00000500000000000000" pitchFamily="2" charset="0"/>
      <p:regular r:id="rId16"/>
      <p:bold r:id="rId17"/>
      <p:italic r:id="rId18"/>
      <p:boldItalic r:id="rId19"/>
    </p:embeddedFont>
    <p:embeddedFont>
      <p:font typeface="Poppins Light" panose="00000400000000000000" pitchFamily="2" charset="0"/>
      <p:regular r:id="rId20"/>
      <p:bold r:id="rId21"/>
      <p:italic r:id="rId22"/>
      <p:boldItalic r:id="rId23"/>
    </p:embeddedFont>
    <p:embeddedFont>
      <p:font typeface="Poppins SemiBold" panose="000007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4C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90" autoAdjust="0"/>
    <p:restoredTop sz="91680" autoAdjust="0"/>
  </p:normalViewPr>
  <p:slideViewPr>
    <p:cSldViewPr snapToGrid="0">
      <p:cViewPr varScale="1">
        <p:scale>
          <a:sx n="103" d="100"/>
          <a:sy n="103" d="100"/>
        </p:scale>
        <p:origin x="84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Google Shape;4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1b31f18f8b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1b31f18f8b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b31f18f8b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b31f18f8b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55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b31f18f8b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b31f18f8b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15700" y="859800"/>
            <a:ext cx="4020300" cy="24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15700" y="4107600"/>
            <a:ext cx="4248300" cy="5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672450"/>
            <a:ext cx="548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355375"/>
            <a:ext cx="8520600" cy="30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1829850" y="2065025"/>
            <a:ext cx="548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265500" y="1425175"/>
            <a:ext cx="26385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ubTitle" idx="1"/>
          </p:nvPr>
        </p:nvSpPr>
        <p:spPr>
          <a:xfrm>
            <a:off x="265500" y="3144000"/>
            <a:ext cx="23865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3F73A"/>
              </a:buClr>
              <a:buSzPts val="1700"/>
              <a:buFont typeface="Poppins Light"/>
              <a:buNone/>
              <a:defRPr sz="1700">
                <a:solidFill>
                  <a:srgbClr val="C3F73A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3F73A"/>
              </a:buClr>
              <a:buSzPts val="1700"/>
              <a:buFont typeface="Poppins Light"/>
              <a:buNone/>
              <a:defRPr sz="1700">
                <a:solidFill>
                  <a:srgbClr val="C3F73A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3F73A"/>
              </a:buClr>
              <a:buSzPts val="1700"/>
              <a:buFont typeface="Poppins Light"/>
              <a:buNone/>
              <a:defRPr sz="1700">
                <a:solidFill>
                  <a:srgbClr val="C3F73A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3F73A"/>
              </a:buClr>
              <a:buSzPts val="1700"/>
              <a:buFont typeface="Poppins Light"/>
              <a:buNone/>
              <a:defRPr sz="1700">
                <a:solidFill>
                  <a:srgbClr val="C3F73A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3F73A"/>
              </a:buClr>
              <a:buSzPts val="1700"/>
              <a:buFont typeface="Poppins Light"/>
              <a:buNone/>
              <a:defRPr sz="1700">
                <a:solidFill>
                  <a:srgbClr val="C3F73A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3F73A"/>
              </a:buClr>
              <a:buSzPts val="1700"/>
              <a:buFont typeface="Poppins Light"/>
              <a:buNone/>
              <a:defRPr sz="1700">
                <a:solidFill>
                  <a:srgbClr val="C3F73A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3F73A"/>
              </a:buClr>
              <a:buSzPts val="1700"/>
              <a:buFont typeface="Poppins Light"/>
              <a:buNone/>
              <a:defRPr sz="1700">
                <a:solidFill>
                  <a:srgbClr val="C3F73A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3F73A"/>
              </a:buClr>
              <a:buSzPts val="1700"/>
              <a:buFont typeface="Poppins Light"/>
              <a:buNone/>
              <a:defRPr sz="1700">
                <a:solidFill>
                  <a:srgbClr val="C3F73A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3F73A"/>
              </a:buClr>
              <a:buSzPts val="1700"/>
              <a:buFont typeface="Poppins Light"/>
              <a:buNone/>
              <a:defRPr sz="1700">
                <a:solidFill>
                  <a:srgbClr val="C3F73A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body" idx="2"/>
          </p:nvPr>
        </p:nvSpPr>
        <p:spPr>
          <a:xfrm>
            <a:off x="3972000" y="724075"/>
            <a:ext cx="48045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rgbClr val="0D606D"/>
                </a:solidFill>
              </a:defRPr>
            </a:lvl1pPr>
            <a:lvl2pPr lvl="1">
              <a:buNone/>
              <a:defRPr>
                <a:solidFill>
                  <a:srgbClr val="0D606D"/>
                </a:solidFill>
              </a:defRPr>
            </a:lvl2pPr>
            <a:lvl3pPr lvl="2">
              <a:buNone/>
              <a:defRPr>
                <a:solidFill>
                  <a:srgbClr val="0D606D"/>
                </a:solidFill>
              </a:defRPr>
            </a:lvl3pPr>
            <a:lvl4pPr lvl="3">
              <a:buNone/>
              <a:defRPr>
                <a:solidFill>
                  <a:srgbClr val="0D606D"/>
                </a:solidFill>
              </a:defRPr>
            </a:lvl4pPr>
            <a:lvl5pPr lvl="4">
              <a:buNone/>
              <a:defRPr>
                <a:solidFill>
                  <a:srgbClr val="0D606D"/>
                </a:solidFill>
              </a:defRPr>
            </a:lvl5pPr>
            <a:lvl6pPr lvl="5">
              <a:buNone/>
              <a:defRPr>
                <a:solidFill>
                  <a:srgbClr val="0D606D"/>
                </a:solidFill>
              </a:defRPr>
            </a:lvl6pPr>
            <a:lvl7pPr lvl="6">
              <a:buNone/>
              <a:defRPr>
                <a:solidFill>
                  <a:srgbClr val="0D606D"/>
                </a:solidFill>
              </a:defRPr>
            </a:lvl7pPr>
            <a:lvl8pPr lvl="7">
              <a:buNone/>
              <a:defRPr>
                <a:solidFill>
                  <a:srgbClr val="0D606D"/>
                </a:solidFill>
              </a:defRPr>
            </a:lvl8pPr>
            <a:lvl9pPr lvl="8">
              <a:buNone/>
              <a:defRPr>
                <a:solidFill>
                  <a:srgbClr val="0D606D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79775"/>
            <a:ext cx="5484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54CAD"/>
              </a:buClr>
              <a:buSzPts val="2800"/>
              <a:buFont typeface="Poppins"/>
              <a:buNone/>
              <a:defRPr sz="2800" b="1">
                <a:solidFill>
                  <a:srgbClr val="554CA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355375"/>
            <a:ext cx="8520600" cy="30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 SemiBold"/>
              <a:buChar char="●"/>
              <a:defRPr sz="1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</a:defRPr>
            </a:lvl1pPr>
            <a:lvl2pPr lvl="1" algn="r">
              <a:buNone/>
              <a:defRPr sz="1000">
                <a:solidFill>
                  <a:schemeClr val="lt1"/>
                </a:solidFill>
              </a:defRPr>
            </a:lvl2pPr>
            <a:lvl3pPr lvl="2" algn="r">
              <a:buNone/>
              <a:defRPr sz="1000">
                <a:solidFill>
                  <a:schemeClr val="lt1"/>
                </a:solidFill>
              </a:defRPr>
            </a:lvl3pPr>
            <a:lvl4pPr lvl="3" algn="r">
              <a:buNone/>
              <a:defRPr sz="1000">
                <a:solidFill>
                  <a:schemeClr val="lt1"/>
                </a:solidFill>
              </a:defRPr>
            </a:lvl4pPr>
            <a:lvl5pPr lvl="4" algn="r">
              <a:buNone/>
              <a:defRPr sz="1000">
                <a:solidFill>
                  <a:schemeClr val="lt1"/>
                </a:solidFill>
              </a:defRPr>
            </a:lvl5pPr>
            <a:lvl6pPr lvl="5" algn="r">
              <a:buNone/>
              <a:defRPr sz="1000">
                <a:solidFill>
                  <a:schemeClr val="lt1"/>
                </a:solidFill>
              </a:defRPr>
            </a:lvl6pPr>
            <a:lvl7pPr lvl="6" algn="r">
              <a:buNone/>
              <a:defRPr sz="1000">
                <a:solidFill>
                  <a:schemeClr val="lt1"/>
                </a:solidFill>
              </a:defRPr>
            </a:lvl7pPr>
            <a:lvl8pPr lvl="7" algn="r">
              <a:buNone/>
              <a:defRPr sz="1000">
                <a:solidFill>
                  <a:schemeClr val="lt1"/>
                </a:solidFill>
              </a:defRPr>
            </a:lvl8pPr>
            <a:lvl9pPr lvl="8" algn="r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4" r:id="rId4"/>
    <p:sldLayoutId id="214748365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deairbnb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ndgr/Airbnb-Singapore-Data-Analysi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ctrTitle"/>
          </p:nvPr>
        </p:nvSpPr>
        <p:spPr>
          <a:xfrm>
            <a:off x="215700" y="1091884"/>
            <a:ext cx="4020300" cy="24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Singapore </a:t>
            </a:r>
            <a:br>
              <a:rPr lang="en-US" dirty="0"/>
            </a:br>
            <a:r>
              <a:rPr lang="en-US" dirty="0"/>
              <a:t>Data Analysis</a:t>
            </a:r>
            <a:endParaRPr dirty="0"/>
          </a:p>
        </p:txBody>
      </p:sp>
      <p:sp>
        <p:nvSpPr>
          <p:cNvPr id="45" name="Google Shape;45;p11"/>
          <p:cNvSpPr txBox="1">
            <a:spLocks noGrp="1"/>
          </p:cNvSpPr>
          <p:nvPr>
            <p:ph type="subTitle" idx="1"/>
          </p:nvPr>
        </p:nvSpPr>
        <p:spPr>
          <a:xfrm>
            <a:off x="215700" y="4311831"/>
            <a:ext cx="4248300" cy="5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DQLab</a:t>
            </a:r>
            <a:r>
              <a:rPr lang="en-US" dirty="0"/>
              <a:t> Bootcamp Data Analyst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with Python and SQL</a:t>
            </a:r>
            <a:endParaRPr dirty="0"/>
          </a:p>
        </p:txBody>
      </p:sp>
      <p:sp>
        <p:nvSpPr>
          <p:cNvPr id="2" name="Google Shape;44;p11">
            <a:extLst>
              <a:ext uri="{FF2B5EF4-FFF2-40B4-BE49-F238E27FC236}">
                <a16:creationId xmlns:a16="http://schemas.microsoft.com/office/drawing/2014/main" id="{EEAD29D6-51B4-A8A6-E8FD-4FEBF948FA3A}"/>
              </a:ext>
            </a:extLst>
          </p:cNvPr>
          <p:cNvSpPr txBox="1">
            <a:spLocks/>
          </p:cNvSpPr>
          <p:nvPr/>
        </p:nvSpPr>
        <p:spPr>
          <a:xfrm>
            <a:off x="215700" y="3750757"/>
            <a:ext cx="4020300" cy="621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"/>
              <a:buNone/>
              <a:defRPr sz="4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sz="4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</a:rPr>
              <a:t>Pandu </a:t>
            </a:r>
            <a:r>
              <a:rPr lang="en-US" sz="2800" dirty="0" err="1">
                <a:solidFill>
                  <a:schemeClr val="tx1"/>
                </a:solidFill>
              </a:rPr>
              <a:t>Gusti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Resworo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F82A34C-856D-CF9C-CEE9-B8FE923EF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5109" y1="47500" x2="45109" y2="47500"/>
                        <a14:foregroundMark x1="52283" y1="47500" x2="52283" y2="47500"/>
                        <a14:foregroundMark x1="52174" y1="36250" x2="52174" y2="36250"/>
                        <a14:foregroundMark x1="56087" y1="52000" x2="56087" y2="52000"/>
                        <a14:foregroundMark x1="10543" y1="68500" x2="10000" y2="68500"/>
                        <a14:foregroundMark x1="63696" y1="49250" x2="63696" y2="49250"/>
                        <a14:foregroundMark x1="73804" y1="51250" x2="73804" y2="51250"/>
                        <a14:foregroundMark x1="84891" y1="46500" x2="84891" y2="4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06" y="603412"/>
            <a:ext cx="3127996" cy="135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BEBFBBC-84D2-1D16-69D4-718A6A0C939E}"/>
              </a:ext>
            </a:extLst>
          </p:cNvPr>
          <p:cNvSpPr/>
          <p:nvPr/>
        </p:nvSpPr>
        <p:spPr>
          <a:xfrm>
            <a:off x="3344552" y="3540879"/>
            <a:ext cx="1740042" cy="16155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94A3407E-8B84-939C-2753-57DB2740B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391" y="2902879"/>
            <a:ext cx="3086213" cy="189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3AB56AA-EE2D-42A9-79E0-ADEE9D9D380B}"/>
              </a:ext>
            </a:extLst>
          </p:cNvPr>
          <p:cNvSpPr txBox="1">
            <a:spLocks/>
          </p:cNvSpPr>
          <p:nvPr/>
        </p:nvSpPr>
        <p:spPr>
          <a:xfrm>
            <a:off x="146383" y="710863"/>
            <a:ext cx="3086213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oppins"/>
              <a:buNone/>
              <a:defRPr sz="33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/>
              <a:t>Top 100</a:t>
            </a:r>
          </a:p>
          <a:p>
            <a:r>
              <a:rPr lang="en-US" sz="2400" dirty="0"/>
              <a:t>Characteristics and Features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EE359-3A37-B5EF-138B-6D5A779BAB89}"/>
              </a:ext>
            </a:extLst>
          </p:cNvPr>
          <p:cNvSpPr txBox="1"/>
          <p:nvPr/>
        </p:nvSpPr>
        <p:spPr>
          <a:xfrm>
            <a:off x="107325" y="2290609"/>
            <a:ext cx="3125272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All the Top 100 Listings have </a:t>
            </a:r>
            <a:r>
              <a:rPr lang="en-US" sz="1100" b="1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more than 4.0 Review Scores</a:t>
            </a:r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with 60% of the listings at the 4.75-5.00 range.</a:t>
            </a:r>
          </a:p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most shared characteristics are that the </a:t>
            </a:r>
            <a:r>
              <a:rPr lang="en-US" sz="1100" b="1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host has profile picture</a:t>
            </a:r>
            <a:r>
              <a:rPr lang="en-US" sz="1100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and has their </a:t>
            </a:r>
            <a:r>
              <a:rPr lang="en-US" sz="1100" b="1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identity verified</a:t>
            </a:r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While the instant bookable feature and the </a:t>
            </a:r>
            <a:r>
              <a:rPr lang="en-US" sz="11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superhost</a:t>
            </a:r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status doesn’t affect the listing performance.</a:t>
            </a:r>
          </a:p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There are shared common amnesties that the top 100 listing shares, such as </a:t>
            </a:r>
            <a:r>
              <a:rPr lang="en-US" sz="1100" b="1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essentials</a:t>
            </a:r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100" b="1" dirty="0" err="1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wifi</a:t>
            </a:r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and </a:t>
            </a:r>
            <a:r>
              <a:rPr lang="en-US" sz="1100" b="1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various bathroom amenities</a:t>
            </a:r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D4AAA064-A2F7-2B4B-1B50-CEA07D931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620" y="640166"/>
            <a:ext cx="2983004" cy="213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CFFCE02B-C5D3-AA31-87DB-B7D9BEF3F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310" y="1235037"/>
            <a:ext cx="2526553" cy="310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182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CF8A3904-F651-5F20-873A-2BB0312B6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245" y="864679"/>
            <a:ext cx="1537441" cy="234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8E876F0-ACDE-DF17-24AD-664F50135E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380093"/>
              </p:ext>
            </p:extLst>
          </p:nvPr>
        </p:nvGraphicFramePr>
        <p:xfrm>
          <a:off x="3527125" y="3239565"/>
          <a:ext cx="1414631" cy="8534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52052">
                  <a:extLst>
                    <a:ext uri="{9D8B030D-6E8A-4147-A177-3AD203B41FA5}">
                      <a16:colId xmlns:a16="http://schemas.microsoft.com/office/drawing/2014/main" val="42406243"/>
                    </a:ext>
                  </a:extLst>
                </a:gridCol>
                <a:gridCol w="862579">
                  <a:extLst>
                    <a:ext uri="{9D8B030D-6E8A-4147-A177-3AD203B41FA5}">
                      <a16:colId xmlns:a16="http://schemas.microsoft.com/office/drawing/2014/main" val="3535708385"/>
                    </a:ext>
                  </a:extLst>
                </a:gridCol>
              </a:tblGrid>
              <a:tr h="129954">
                <a:tc>
                  <a:txBody>
                    <a:bodyPr/>
                    <a:lstStyle/>
                    <a:p>
                      <a:pPr algn="r"/>
                      <a:r>
                        <a:rPr lang="en-US" sz="800" b="1" dirty="0"/>
                        <a:t>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b="0" dirty="0"/>
                        <a:t>96.94 SGD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5508455"/>
                  </a:ext>
                </a:extLst>
              </a:tr>
              <a:tr h="130709">
                <a:tc>
                  <a:txBody>
                    <a:bodyPr/>
                    <a:lstStyle/>
                    <a:p>
                      <a:pPr algn="r"/>
                      <a:r>
                        <a:rPr lang="en-US" sz="800" b="1" dirty="0"/>
                        <a:t>Median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/>
                        <a:t>62.5 SGD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4339606"/>
                  </a:ext>
                </a:extLst>
              </a:tr>
              <a:tr h="118635">
                <a:tc>
                  <a:txBody>
                    <a:bodyPr/>
                    <a:lstStyle/>
                    <a:p>
                      <a:pPr algn="r"/>
                      <a:r>
                        <a:rPr lang="en-US" sz="800" b="1" dirty="0"/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/>
                        <a:t>25.0 SGD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1995302"/>
                  </a:ext>
                </a:extLst>
              </a:tr>
              <a:tr h="129954">
                <a:tc>
                  <a:txBody>
                    <a:bodyPr/>
                    <a:lstStyle/>
                    <a:p>
                      <a:pPr algn="r"/>
                      <a:r>
                        <a:rPr lang="en-US" sz="800" b="1" dirty="0"/>
                        <a:t>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dirty="0"/>
                        <a:t>819.0 SGD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442016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31019875-64B4-4F71-BA5C-9A86574B97F5}"/>
              </a:ext>
            </a:extLst>
          </p:cNvPr>
          <p:cNvSpPr txBox="1">
            <a:spLocks/>
          </p:cNvSpPr>
          <p:nvPr/>
        </p:nvSpPr>
        <p:spPr>
          <a:xfrm>
            <a:off x="146383" y="710863"/>
            <a:ext cx="3086213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oppins"/>
              <a:buNone/>
              <a:defRPr sz="33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/>
              <a:t>Top 100</a:t>
            </a:r>
          </a:p>
          <a:p>
            <a:r>
              <a:rPr lang="en-US" sz="2400" dirty="0"/>
              <a:t>Price and Location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5712D-2F34-33B8-6906-4B1649098AD9}"/>
              </a:ext>
            </a:extLst>
          </p:cNvPr>
          <p:cNvSpPr txBox="1"/>
          <p:nvPr/>
        </p:nvSpPr>
        <p:spPr>
          <a:xfrm>
            <a:off x="107325" y="2290609"/>
            <a:ext cx="3125272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top 100 listings is mostly </a:t>
            </a:r>
            <a:r>
              <a:rPr lang="en-US" sz="1100" b="1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priced below 100 SGD</a:t>
            </a:r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with a few outliers that goes up to 819 SGD.  </a:t>
            </a:r>
          </a:p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Most of the top 100 listings are located in the </a:t>
            </a:r>
            <a:r>
              <a:rPr lang="en-US" sz="1100" b="1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North Region</a:t>
            </a:r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and </a:t>
            </a:r>
            <a:r>
              <a:rPr lang="en-US" sz="1100" b="1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Central Region</a:t>
            </a:r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</a:t>
            </a:r>
            <a:r>
              <a:rPr lang="en-US" sz="1100" b="1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Entire home/apt </a:t>
            </a:r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being the </a:t>
            </a:r>
            <a:r>
              <a:rPr lang="en-US" sz="1100" b="1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most rented type</a:t>
            </a:r>
            <a:r>
              <a:rPr lang="en-US" sz="11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and the Private room as the second most rented type.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131E345E-7E97-5F4A-4457-713E757D7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430" y="829523"/>
            <a:ext cx="3864554" cy="347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696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01E8B-9D41-64F4-D84D-CFA5AE08D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9FD15-90FB-C567-F1BC-D06ED2ABCF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SzPct val="100000"/>
            </a:pPr>
            <a:r>
              <a:rPr lang="en-US" sz="1600" dirty="0"/>
              <a:t>The median price of 4160 Airbnb listings in Singapore is 120 SGD.</a:t>
            </a:r>
          </a:p>
          <a:p>
            <a:pPr>
              <a:buSzPct val="100000"/>
            </a:pPr>
            <a:r>
              <a:rPr lang="en-US" sz="1600" dirty="0"/>
              <a:t>The Central Region has most number of </a:t>
            </a:r>
            <a:r>
              <a:rPr lang="en-US" sz="1600" dirty="0" err="1"/>
              <a:t>neighbourhoods</a:t>
            </a:r>
            <a:r>
              <a:rPr lang="en-US" sz="1600" dirty="0"/>
              <a:t>.</a:t>
            </a:r>
          </a:p>
          <a:p>
            <a:pPr>
              <a:buSzPct val="100000"/>
            </a:pPr>
            <a:r>
              <a:rPr lang="en-US" sz="1600" dirty="0"/>
              <a:t>Woodlands of the North Region has the most number of listings.</a:t>
            </a:r>
          </a:p>
          <a:p>
            <a:pPr>
              <a:buSzPct val="100000"/>
            </a:pPr>
            <a:r>
              <a:rPr lang="en-US" sz="1600" dirty="0"/>
              <a:t>Central Region has the most number of listing and is also the most expensive.</a:t>
            </a:r>
          </a:p>
          <a:p>
            <a:pPr>
              <a:buSzPct val="100000"/>
            </a:pPr>
            <a:r>
              <a:rPr lang="en-US" sz="1600" dirty="0"/>
              <a:t>Entire home/apt are the most common and the most expensive.</a:t>
            </a:r>
          </a:p>
          <a:p>
            <a:pPr>
              <a:buSzPct val="100000"/>
            </a:pPr>
            <a:r>
              <a:rPr lang="en-US" sz="1600" dirty="0"/>
              <a:t>Hosts are using simple and descriptive words for the listing name.</a:t>
            </a:r>
          </a:p>
          <a:p>
            <a:pPr>
              <a:buSzPct val="100000"/>
            </a:pPr>
            <a:r>
              <a:rPr lang="en-US" sz="1600" dirty="0"/>
              <a:t>Airbnb industry in Singapore is on the rise and the revenue for 2023 is expected to increase at least 15% .</a:t>
            </a:r>
          </a:p>
          <a:p>
            <a:pPr>
              <a:buSzPct val="100000"/>
            </a:pPr>
            <a:r>
              <a:rPr lang="en-US" sz="1600" dirty="0"/>
              <a:t>The top 100 listing shares many characteristics and amenities.</a:t>
            </a:r>
          </a:p>
          <a:p>
            <a:pPr>
              <a:buSzPct val="100000"/>
            </a:pPr>
            <a:r>
              <a:rPr lang="en-US" sz="1600" dirty="0"/>
              <a:t>Most of the top 100 listing are priced under 100SGD and located on the North and Central Region. With Entire home/apt being the most rented type.</a:t>
            </a:r>
          </a:p>
          <a:p>
            <a:pPr marL="114300" indent="0">
              <a:buSzPct val="100000"/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2761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8A0756-E6B0-A1C2-B816-5B3410C36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64" y="482094"/>
            <a:ext cx="5616570" cy="397386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311700" y="672450"/>
            <a:ext cx="548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311700" y="1355375"/>
            <a:ext cx="8520600" cy="30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This work is the capstone project of </a:t>
            </a:r>
            <a:r>
              <a:rPr lang="en-US" dirty="0" err="1"/>
              <a:t>DQLab’s</a:t>
            </a:r>
            <a:r>
              <a:rPr lang="en-US" dirty="0"/>
              <a:t> data analytics bootcamp.  The datasets for this project were obtained from </a:t>
            </a:r>
            <a:r>
              <a:rPr lang="en-US" dirty="0">
                <a:hlinkClick r:id="rId3"/>
              </a:rPr>
              <a:t>Inside Airbnb</a:t>
            </a:r>
            <a:r>
              <a:rPr lang="en-US" dirty="0"/>
              <a:t> using the Singapore region data scraped on </a:t>
            </a:r>
            <a:r>
              <a:rPr lang="en-US" sz="1800" dirty="0"/>
              <a:t>September 2022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The project is coded with Python through the </a:t>
            </a:r>
            <a:r>
              <a:rPr lang="en-US" dirty="0" err="1"/>
              <a:t>Jupyter</a:t>
            </a:r>
            <a:r>
              <a:rPr lang="en-US" dirty="0"/>
              <a:t> Notebook, and mainly oriented towards descriptive analysis. For your convenience, the notebook and datasets used can be found on my GitHub repository </a:t>
            </a:r>
            <a:r>
              <a:rPr lang="en-US" dirty="0">
                <a:hlinkClick r:id="rId4"/>
              </a:rPr>
              <a:t>here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920CB8DB-1C5E-7975-7594-AC168DBE5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435" y="724075"/>
            <a:ext cx="4804444" cy="369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B938645-52CE-5C7F-EF37-2EDB9367B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630393"/>
              </p:ext>
            </p:extLst>
          </p:nvPr>
        </p:nvGraphicFramePr>
        <p:xfrm>
          <a:off x="7061916" y="975041"/>
          <a:ext cx="1494979" cy="1143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83406">
                  <a:extLst>
                    <a:ext uri="{9D8B030D-6E8A-4147-A177-3AD203B41FA5}">
                      <a16:colId xmlns:a16="http://schemas.microsoft.com/office/drawing/2014/main" val="42406243"/>
                    </a:ext>
                  </a:extLst>
                </a:gridCol>
                <a:gridCol w="911573">
                  <a:extLst>
                    <a:ext uri="{9D8B030D-6E8A-4147-A177-3AD203B41FA5}">
                      <a16:colId xmlns:a16="http://schemas.microsoft.com/office/drawing/2014/main" val="3535708385"/>
                    </a:ext>
                  </a:extLst>
                </a:gridCol>
              </a:tblGrid>
              <a:tr h="163024">
                <a:tc>
                  <a:txBody>
                    <a:bodyPr/>
                    <a:lstStyle/>
                    <a:p>
                      <a:pPr algn="r"/>
                      <a:r>
                        <a:rPr lang="en-US" sz="900" b="1" dirty="0"/>
                        <a:t>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0" dirty="0"/>
                        <a:t>4160 Listing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0444179"/>
                  </a:ext>
                </a:extLst>
              </a:tr>
              <a:tr h="163024">
                <a:tc>
                  <a:txBody>
                    <a:bodyPr/>
                    <a:lstStyle/>
                    <a:p>
                      <a:pPr algn="r"/>
                      <a:r>
                        <a:rPr lang="en-US" sz="900" b="1" dirty="0"/>
                        <a:t>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b="0" dirty="0"/>
                        <a:t>214.5 SGD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5508455"/>
                  </a:ext>
                </a:extLst>
              </a:tr>
              <a:tr h="163024">
                <a:tc>
                  <a:txBody>
                    <a:bodyPr/>
                    <a:lstStyle/>
                    <a:p>
                      <a:pPr algn="r"/>
                      <a:r>
                        <a:rPr lang="en-US" sz="900" b="1" dirty="0"/>
                        <a:t>Median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/>
                        <a:t>120 SGD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4339606"/>
                  </a:ext>
                </a:extLst>
              </a:tr>
              <a:tr h="163024">
                <a:tc>
                  <a:txBody>
                    <a:bodyPr/>
                    <a:lstStyle/>
                    <a:p>
                      <a:pPr algn="r"/>
                      <a:r>
                        <a:rPr lang="en-US" sz="900" b="1" dirty="0"/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/>
                        <a:t>13 SGD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1995302"/>
                  </a:ext>
                </a:extLst>
              </a:tr>
              <a:tr h="163024">
                <a:tc>
                  <a:txBody>
                    <a:bodyPr/>
                    <a:lstStyle/>
                    <a:p>
                      <a:pPr algn="r"/>
                      <a:r>
                        <a:rPr lang="en-US" sz="900" b="1" dirty="0"/>
                        <a:t>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900" dirty="0"/>
                        <a:t>12,494 SGD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442016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8509692A-4DDB-29A9-3541-FEDD05D820C5}"/>
              </a:ext>
            </a:extLst>
          </p:cNvPr>
          <p:cNvSpPr txBox="1">
            <a:spLocks/>
          </p:cNvSpPr>
          <p:nvPr/>
        </p:nvSpPr>
        <p:spPr>
          <a:xfrm>
            <a:off x="146384" y="1072215"/>
            <a:ext cx="3047154" cy="759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oppins"/>
              <a:buNone/>
              <a:defRPr sz="33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Price Distribution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5B37C5-1CDB-6506-C6B1-8D2DC5942978}"/>
              </a:ext>
            </a:extLst>
          </p:cNvPr>
          <p:cNvSpPr txBox="1"/>
          <p:nvPr/>
        </p:nvSpPr>
        <p:spPr>
          <a:xfrm>
            <a:off x="107325" y="2290609"/>
            <a:ext cx="3125272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From 4160 listings in Singapore, the prices are widely spread out from as low as 13 SGD up to 12,494 SGD. </a:t>
            </a:r>
          </a:p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However, </a:t>
            </a:r>
            <a:r>
              <a:rPr lang="en-US" sz="1100" b="1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50%</a:t>
            </a:r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of the listing is priced </a:t>
            </a:r>
            <a:r>
              <a:rPr lang="en-US" sz="1100" b="1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below 120 SGD</a:t>
            </a:r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4945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10DD309-A7CB-0C1A-4896-A3A5DB419725}"/>
              </a:ext>
            </a:extLst>
          </p:cNvPr>
          <p:cNvSpPr/>
          <p:nvPr/>
        </p:nvSpPr>
        <p:spPr>
          <a:xfrm>
            <a:off x="3344552" y="3528001"/>
            <a:ext cx="1740042" cy="16155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28CA1EE-AD7A-C1BA-B736-1104D5D091B9}"/>
              </a:ext>
            </a:extLst>
          </p:cNvPr>
          <p:cNvSpPr txBox="1">
            <a:spLocks/>
          </p:cNvSpPr>
          <p:nvPr/>
        </p:nvSpPr>
        <p:spPr>
          <a:xfrm>
            <a:off x="146384" y="968469"/>
            <a:ext cx="3047154" cy="967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oppins"/>
              <a:buNone/>
              <a:defRPr sz="33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 err="1">
                <a:solidFill>
                  <a:schemeClr val="bg1"/>
                </a:solidFill>
              </a:rPr>
              <a:t>Neighbourhood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F255A3-065B-A146-C01B-9414DB81B81B}"/>
              </a:ext>
            </a:extLst>
          </p:cNvPr>
          <p:cNvSpPr txBox="1"/>
          <p:nvPr/>
        </p:nvSpPr>
        <p:spPr>
          <a:xfrm>
            <a:off x="146384" y="2290609"/>
            <a:ext cx="3047154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Central Region has most number of </a:t>
            </a:r>
            <a:r>
              <a:rPr lang="en-US" sz="11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neighbourhoods</a:t>
            </a:r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(</a:t>
            </a:r>
            <a:r>
              <a:rPr lang="en-US" sz="1100" b="1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20</a:t>
            </a:r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Woodlands of the North Region has the most number of listings. (</a:t>
            </a:r>
            <a:r>
              <a:rPr lang="en-US" sz="1100" b="1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620</a:t>
            </a:r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</a:p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Certain </a:t>
            </a:r>
            <a:r>
              <a:rPr lang="en-US" sz="11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neighbourhoods</a:t>
            </a:r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are more 'expensive' than others.  However, some of those </a:t>
            </a:r>
            <a:r>
              <a:rPr lang="en-US" sz="11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neighbourhoods</a:t>
            </a:r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does not have as many listings as others.</a:t>
            </a:r>
          </a:p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For example, “</a:t>
            </a:r>
            <a:r>
              <a:rPr lang="en-US" sz="1100" b="1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Tuas</a:t>
            </a:r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” only has two listing and one them is a 10,000 SGD penthouse.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6600F803-C0FD-7048-2191-B11274513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112" y="841834"/>
            <a:ext cx="5705461" cy="413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82B927B-A409-5C62-11B3-AB6F76866C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8" t="3165" r="1739" b="2668"/>
          <a:stretch/>
        </p:blipFill>
        <p:spPr>
          <a:xfrm>
            <a:off x="4437314" y="191462"/>
            <a:ext cx="4500500" cy="26725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439F70-CE1D-68CF-1948-903CE4008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896" y="2248275"/>
            <a:ext cx="2797943" cy="2797941"/>
          </a:xfrm>
          <a:prstGeom prst="ellipse">
            <a:avLst/>
          </a:prstGeom>
        </p:spPr>
      </p:pic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5F7D01FF-015B-3AF8-2F75-4FD18EF737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215196"/>
              </p:ext>
            </p:extLst>
          </p:nvPr>
        </p:nvGraphicFramePr>
        <p:xfrm>
          <a:off x="328119" y="3606059"/>
          <a:ext cx="2683328" cy="123171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98889">
                  <a:extLst>
                    <a:ext uri="{9D8B030D-6E8A-4147-A177-3AD203B41FA5}">
                      <a16:colId xmlns:a16="http://schemas.microsoft.com/office/drawing/2014/main" val="3919448492"/>
                    </a:ext>
                  </a:extLst>
                </a:gridCol>
                <a:gridCol w="700885">
                  <a:extLst>
                    <a:ext uri="{9D8B030D-6E8A-4147-A177-3AD203B41FA5}">
                      <a16:colId xmlns:a16="http://schemas.microsoft.com/office/drawing/2014/main" val="1289826829"/>
                    </a:ext>
                  </a:extLst>
                </a:gridCol>
                <a:gridCol w="783554">
                  <a:extLst>
                    <a:ext uri="{9D8B030D-6E8A-4147-A177-3AD203B41FA5}">
                      <a16:colId xmlns:a16="http://schemas.microsoft.com/office/drawing/2014/main" val="2027141455"/>
                    </a:ext>
                  </a:extLst>
                </a:gridCol>
              </a:tblGrid>
              <a:tr h="286043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err="1"/>
                        <a:t>Neighbourhood</a:t>
                      </a:r>
                      <a:r>
                        <a:rPr lang="en-US" sz="800" dirty="0"/>
                        <a:t> Group</a:t>
                      </a:r>
                    </a:p>
                  </a:txBody>
                  <a:tcPr marL="63047" marR="63047" marT="31523" marB="3152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Number of Listings</a:t>
                      </a:r>
                    </a:p>
                  </a:txBody>
                  <a:tcPr marL="63047" marR="63047" marT="31523" marB="3152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Median Price</a:t>
                      </a:r>
                    </a:p>
                    <a:p>
                      <a:pPr algn="ctr"/>
                      <a:r>
                        <a:rPr lang="en-US" sz="800" dirty="0"/>
                        <a:t>(SGD)</a:t>
                      </a:r>
                    </a:p>
                  </a:txBody>
                  <a:tcPr marL="63047" marR="63047" marT="31523" marB="31523" anchor="ctr"/>
                </a:tc>
                <a:extLst>
                  <a:ext uri="{0D108BD9-81ED-4DB2-BD59-A6C34878D82A}">
                    <a16:rowId xmlns:a16="http://schemas.microsoft.com/office/drawing/2014/main" val="686594892"/>
                  </a:ext>
                </a:extLst>
              </a:tr>
              <a:tr h="172404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Central Region</a:t>
                      </a:r>
                    </a:p>
                  </a:txBody>
                  <a:tcPr marL="63047" marR="63047" marT="31523" marB="3152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2555</a:t>
                      </a:r>
                    </a:p>
                  </a:txBody>
                  <a:tcPr marL="63047" marR="63047" marT="31523" marB="3152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175</a:t>
                      </a:r>
                    </a:p>
                  </a:txBody>
                  <a:tcPr marL="63047" marR="63047" marT="31523" marB="31523" anchor="ctr"/>
                </a:tc>
                <a:extLst>
                  <a:ext uri="{0D108BD9-81ED-4DB2-BD59-A6C34878D82A}">
                    <a16:rowId xmlns:a16="http://schemas.microsoft.com/office/drawing/2014/main" val="991345731"/>
                  </a:ext>
                </a:extLst>
              </a:tr>
              <a:tr h="172404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North Region</a:t>
                      </a:r>
                    </a:p>
                  </a:txBody>
                  <a:tcPr marL="63047" marR="63047" marT="31523" marB="3152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816</a:t>
                      </a:r>
                    </a:p>
                  </a:txBody>
                  <a:tcPr marL="63047" marR="63047" marT="31523" marB="3152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65</a:t>
                      </a:r>
                    </a:p>
                  </a:txBody>
                  <a:tcPr marL="63047" marR="63047" marT="31523" marB="31523" anchor="ctr"/>
                </a:tc>
                <a:extLst>
                  <a:ext uri="{0D108BD9-81ED-4DB2-BD59-A6C34878D82A}">
                    <a16:rowId xmlns:a16="http://schemas.microsoft.com/office/drawing/2014/main" val="497153098"/>
                  </a:ext>
                </a:extLst>
              </a:tr>
              <a:tr h="172404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West Region</a:t>
                      </a:r>
                    </a:p>
                  </a:txBody>
                  <a:tcPr marL="63047" marR="63047" marT="31523" marB="3152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515</a:t>
                      </a:r>
                    </a:p>
                  </a:txBody>
                  <a:tcPr marL="63047" marR="63047" marT="31523" marB="3152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74</a:t>
                      </a:r>
                    </a:p>
                  </a:txBody>
                  <a:tcPr marL="63047" marR="63047" marT="31523" marB="31523" anchor="ctr"/>
                </a:tc>
                <a:extLst>
                  <a:ext uri="{0D108BD9-81ED-4DB2-BD59-A6C34878D82A}">
                    <a16:rowId xmlns:a16="http://schemas.microsoft.com/office/drawing/2014/main" val="4157802260"/>
                  </a:ext>
                </a:extLst>
              </a:tr>
              <a:tr h="172404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East Region</a:t>
                      </a:r>
                    </a:p>
                  </a:txBody>
                  <a:tcPr marL="63047" marR="63047" marT="31523" marB="3152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171</a:t>
                      </a:r>
                    </a:p>
                  </a:txBody>
                  <a:tcPr marL="63047" marR="63047" marT="31523" marB="3152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115</a:t>
                      </a:r>
                    </a:p>
                  </a:txBody>
                  <a:tcPr marL="63047" marR="63047" marT="31523" marB="31523" anchor="ctr"/>
                </a:tc>
                <a:extLst>
                  <a:ext uri="{0D108BD9-81ED-4DB2-BD59-A6C34878D82A}">
                    <a16:rowId xmlns:a16="http://schemas.microsoft.com/office/drawing/2014/main" val="3355190808"/>
                  </a:ext>
                </a:extLst>
              </a:tr>
              <a:tr h="172404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North-East Region</a:t>
                      </a:r>
                    </a:p>
                  </a:txBody>
                  <a:tcPr marL="63047" marR="63047" marT="31523" marB="3152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103</a:t>
                      </a:r>
                    </a:p>
                  </a:txBody>
                  <a:tcPr marL="63047" marR="63047" marT="31523" marB="3152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90</a:t>
                      </a:r>
                    </a:p>
                  </a:txBody>
                  <a:tcPr marL="63047" marR="63047" marT="31523" marB="31523" anchor="ctr"/>
                </a:tc>
                <a:extLst>
                  <a:ext uri="{0D108BD9-81ED-4DB2-BD59-A6C34878D82A}">
                    <a16:rowId xmlns:a16="http://schemas.microsoft.com/office/drawing/2014/main" val="429848543"/>
                  </a:ext>
                </a:extLst>
              </a:tr>
            </a:tbl>
          </a:graphicData>
        </a:graphic>
      </p:graphicFrame>
      <p:pic>
        <p:nvPicPr>
          <p:cNvPr id="5122" name="Picture 2">
            <a:extLst>
              <a:ext uri="{FF2B5EF4-FFF2-40B4-BE49-F238E27FC236}">
                <a16:creationId xmlns:a16="http://schemas.microsoft.com/office/drawing/2014/main" id="{E6CF94C8-0D54-E94D-9912-D859ED8FB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838" y="2981326"/>
            <a:ext cx="2682975" cy="2103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FFE0B88-6065-19A4-8D65-87CCD5D52095}"/>
              </a:ext>
            </a:extLst>
          </p:cNvPr>
          <p:cNvSpPr txBox="1">
            <a:spLocks/>
          </p:cNvSpPr>
          <p:nvPr/>
        </p:nvSpPr>
        <p:spPr>
          <a:xfrm>
            <a:off x="146384" y="1072215"/>
            <a:ext cx="3047154" cy="759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oppins"/>
              <a:buNone/>
              <a:defRPr sz="33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Region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A8A06C-D678-481D-F01E-9F4276E69AD0}"/>
              </a:ext>
            </a:extLst>
          </p:cNvPr>
          <p:cNvSpPr txBox="1"/>
          <p:nvPr/>
        </p:nvSpPr>
        <p:spPr>
          <a:xfrm>
            <a:off x="107325" y="2290609"/>
            <a:ext cx="3125272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</a:t>
            </a:r>
            <a:r>
              <a:rPr lang="en-US" sz="1100" b="1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Central Region </a:t>
            </a:r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has the </a:t>
            </a:r>
            <a:r>
              <a:rPr lang="en-US" sz="1100" b="1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most listing</a:t>
            </a:r>
            <a:r>
              <a:rPr lang="en-US" sz="1100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 the whole of Singapore, and is also the </a:t>
            </a:r>
            <a:r>
              <a:rPr lang="en-US" sz="1100" b="1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most expensive</a:t>
            </a:r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</a:t>
            </a:r>
            <a:r>
              <a:rPr lang="en-US" sz="1100" b="1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North Region</a:t>
            </a:r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the region with the </a:t>
            </a:r>
            <a:r>
              <a:rPr lang="en-US" sz="1100" b="1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second most </a:t>
            </a:r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number of listing, is the </a:t>
            </a:r>
            <a:r>
              <a:rPr lang="en-US" sz="1100" b="1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cheapest</a:t>
            </a:r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2410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E393E01-E6F0-F3AE-9F35-633DDBAF6EE3}"/>
              </a:ext>
            </a:extLst>
          </p:cNvPr>
          <p:cNvSpPr/>
          <p:nvPr/>
        </p:nvSpPr>
        <p:spPr>
          <a:xfrm>
            <a:off x="3344552" y="3540879"/>
            <a:ext cx="1740042" cy="16155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56" name="Picture 20">
            <a:extLst>
              <a:ext uri="{FF2B5EF4-FFF2-40B4-BE49-F238E27FC236}">
                <a16:creationId xmlns:a16="http://schemas.microsoft.com/office/drawing/2014/main" id="{CDBB9881-3FF1-DC12-16F1-BCBC21380A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" r="17533"/>
          <a:stretch/>
        </p:blipFill>
        <p:spPr bwMode="auto">
          <a:xfrm>
            <a:off x="3391207" y="672088"/>
            <a:ext cx="2863949" cy="420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>
            <a:extLst>
              <a:ext uri="{FF2B5EF4-FFF2-40B4-BE49-F238E27FC236}">
                <a16:creationId xmlns:a16="http://schemas.microsoft.com/office/drawing/2014/main" id="{34910E45-88CA-B241-35AA-2EFC3EB26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07"/>
          <a:stretch/>
        </p:blipFill>
        <p:spPr bwMode="auto">
          <a:xfrm>
            <a:off x="6194139" y="2604538"/>
            <a:ext cx="302253" cy="214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12">
            <a:extLst>
              <a:ext uri="{FF2B5EF4-FFF2-40B4-BE49-F238E27FC236}">
                <a16:creationId xmlns:a16="http://schemas.microsoft.com/office/drawing/2014/main" id="{D82C143B-6418-3D85-4462-B879FFC9D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250" y="2802674"/>
            <a:ext cx="2623366" cy="2057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7E7FA45-5DC1-38C8-4974-39AFF58C76E9}"/>
              </a:ext>
            </a:extLst>
          </p:cNvPr>
          <p:cNvSpPr txBox="1">
            <a:spLocks/>
          </p:cNvSpPr>
          <p:nvPr/>
        </p:nvSpPr>
        <p:spPr>
          <a:xfrm>
            <a:off x="146384" y="710863"/>
            <a:ext cx="3047154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oppins"/>
              <a:buNone/>
              <a:defRPr sz="33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/>
              <a:t>Room Type and Price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60FB1B-F71E-A70C-59F3-76D29AB3485B}"/>
              </a:ext>
            </a:extLst>
          </p:cNvPr>
          <p:cNvSpPr txBox="1"/>
          <p:nvPr/>
        </p:nvSpPr>
        <p:spPr>
          <a:xfrm>
            <a:off x="107325" y="2290609"/>
            <a:ext cx="312527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 general, </a:t>
            </a:r>
            <a:r>
              <a:rPr lang="en-US" sz="1100" b="1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entire home/apt</a:t>
            </a:r>
            <a:r>
              <a:rPr lang="en-US" sz="11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are the </a:t>
            </a:r>
            <a:r>
              <a:rPr lang="en-US" sz="1100" b="1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most common</a:t>
            </a:r>
            <a:r>
              <a:rPr lang="en-US" sz="1100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and the </a:t>
            </a:r>
            <a:r>
              <a:rPr lang="en-US" sz="1100" b="1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most expensive</a:t>
            </a:r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while the </a:t>
            </a:r>
            <a:r>
              <a:rPr lang="en-US" sz="1100" b="1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shared room </a:t>
            </a:r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is the </a:t>
            </a:r>
            <a:r>
              <a:rPr lang="en-US" sz="1100" b="1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cheapest</a:t>
            </a:r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However, the prices may vary on certain property types. An </a:t>
            </a:r>
            <a:r>
              <a:rPr lang="en-US" sz="1100" b="1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unique</a:t>
            </a:r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kind of property could </a:t>
            </a:r>
            <a:r>
              <a:rPr lang="en-US" sz="1100" b="1" dirty="0">
                <a:solidFill>
                  <a:schemeClr val="accent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skew</a:t>
            </a:r>
            <a:r>
              <a:rPr lang="en-US" sz="11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statistics.</a:t>
            </a:r>
          </a:p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For example, an entire barn is cheaper than a room on a hotel or a shipping container. An entire boat would also be extremely expensive.</a:t>
            </a:r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BB1ACCAE-4A27-6184-263C-D7A93C816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766" y="820027"/>
            <a:ext cx="2583850" cy="198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691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F5E27-EC8C-FD63-415A-F9169E615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Listing Name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54767-6E72-F86F-44E0-29500EE2A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4649" y="1355375"/>
            <a:ext cx="4109702" cy="3046800"/>
          </a:xfrm>
        </p:spPr>
        <p:txBody>
          <a:bodyPr>
            <a:normAutofit/>
          </a:bodyPr>
          <a:lstStyle/>
          <a:p>
            <a:pPr>
              <a:buSzPct val="100000"/>
            </a:pPr>
            <a:r>
              <a:rPr lang="en-US" sz="1200" dirty="0"/>
              <a:t>Hosts are using </a:t>
            </a:r>
            <a:r>
              <a:rPr lang="en-US" sz="1200" b="1" dirty="0"/>
              <a:t>simple</a:t>
            </a:r>
            <a:r>
              <a:rPr lang="en-US" sz="1200" dirty="0"/>
              <a:t> and </a:t>
            </a:r>
            <a:r>
              <a:rPr lang="en-US" sz="1200" b="1" dirty="0"/>
              <a:t>descriptive</a:t>
            </a:r>
            <a:r>
              <a:rPr lang="en-US" sz="1200" dirty="0"/>
              <a:t> words that help users to have an idea of the listing without clicking on it.</a:t>
            </a:r>
          </a:p>
          <a:p>
            <a:pPr>
              <a:buSzPct val="100000"/>
            </a:pPr>
            <a:endParaRPr lang="en-US" sz="1200" dirty="0"/>
          </a:p>
          <a:p>
            <a:pPr>
              <a:buSzPct val="100000"/>
            </a:pPr>
            <a:r>
              <a:rPr lang="en-US" sz="1200" dirty="0"/>
              <a:t>Words like "</a:t>
            </a:r>
            <a:r>
              <a:rPr lang="en-US" sz="1200" b="1" dirty="0"/>
              <a:t>studio</a:t>
            </a:r>
            <a:r>
              <a:rPr lang="en-US" sz="1200" dirty="0"/>
              <a:t>", "</a:t>
            </a:r>
            <a:r>
              <a:rPr lang="en-US" sz="1200" b="1" dirty="0"/>
              <a:t>suite</a:t>
            </a:r>
            <a:r>
              <a:rPr lang="en-US" sz="1200" dirty="0"/>
              <a:t>" and "</a:t>
            </a:r>
            <a:r>
              <a:rPr lang="en-US" sz="1200" b="1" dirty="0"/>
              <a:t>condo</a:t>
            </a:r>
            <a:r>
              <a:rPr lang="en-US" sz="1200" dirty="0"/>
              <a:t>" describe the property type, and then the hosts can elaborate more with descriptions and pictures.</a:t>
            </a:r>
          </a:p>
          <a:p>
            <a:pPr>
              <a:buSzPct val="100000"/>
            </a:pPr>
            <a:endParaRPr lang="en-US" sz="1200" dirty="0"/>
          </a:p>
          <a:p>
            <a:pPr>
              <a:buSzPct val="100000"/>
            </a:pPr>
            <a:r>
              <a:rPr lang="en-US" sz="1200" dirty="0"/>
              <a:t>"</a:t>
            </a:r>
            <a:r>
              <a:rPr lang="en-US" sz="1200" b="1" dirty="0"/>
              <a:t>MRT</a:t>
            </a:r>
            <a:r>
              <a:rPr lang="en-US" sz="1200" dirty="0"/>
              <a:t>", "</a:t>
            </a:r>
            <a:r>
              <a:rPr lang="en-US" sz="1200" b="1" dirty="0"/>
              <a:t>Min</a:t>
            </a:r>
            <a:r>
              <a:rPr lang="en-US" sz="1200" dirty="0"/>
              <a:t>" and "</a:t>
            </a:r>
            <a:r>
              <a:rPr lang="en-US" sz="1200" b="1" dirty="0"/>
              <a:t>Bedroom</a:t>
            </a:r>
            <a:r>
              <a:rPr lang="en-US" sz="1200" dirty="0"/>
              <a:t>" are all words that appear often to describe the feature and the location of the listing.</a:t>
            </a:r>
          </a:p>
          <a:p>
            <a:pPr>
              <a:buSzPct val="100000"/>
            </a:pPr>
            <a:endParaRPr lang="en-US" sz="12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74E1EC2-9EA1-38A6-124A-AC9020094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0" y="1486865"/>
            <a:ext cx="4408820" cy="22461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167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>
            <a:extLst>
              <a:ext uri="{FF2B5EF4-FFF2-40B4-BE49-F238E27FC236}">
                <a16:creationId xmlns:a16="http://schemas.microsoft.com/office/drawing/2014/main" id="{96E887C7-99A9-B291-B883-343970AA8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18" y="75277"/>
            <a:ext cx="3622432" cy="222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58E1847C-E7C2-1AEB-E0CE-54B1AF638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876" y="2399092"/>
            <a:ext cx="3626333" cy="230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C842D-5EB2-FF3D-12A0-D47AF1D47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672450"/>
            <a:ext cx="6367597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Calendar and</a:t>
            </a:r>
            <a:br>
              <a:rPr lang="en-US" dirty="0"/>
            </a:br>
            <a:r>
              <a:rPr lang="en-US" dirty="0"/>
              <a:t>Reviews Analysis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E049C47-76F8-53E5-2793-426A513E3C3C}"/>
              </a:ext>
            </a:extLst>
          </p:cNvPr>
          <p:cNvSpPr txBox="1">
            <a:spLocks/>
          </p:cNvSpPr>
          <p:nvPr/>
        </p:nvSpPr>
        <p:spPr>
          <a:xfrm>
            <a:off x="214648" y="1513864"/>
            <a:ext cx="4357351" cy="30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Char char="●"/>
              <a:defRPr sz="18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>
              <a:buSzPct val="100000"/>
            </a:pPr>
            <a:r>
              <a:rPr lang="en-US" sz="1200" dirty="0"/>
              <a:t>The Airbnb business has been on a steady incline since the beginning of its operation until the beginning of 2020. The Covid-19 pandemic severely impact Singapore as seen on the Reviews per Month plot.</a:t>
            </a:r>
          </a:p>
          <a:p>
            <a:pPr>
              <a:buSzPct val="100000"/>
            </a:pPr>
            <a:endParaRPr lang="en-US" sz="1200" dirty="0"/>
          </a:p>
          <a:p>
            <a:pPr>
              <a:buSzPct val="100000"/>
            </a:pPr>
            <a:r>
              <a:rPr lang="en-US" sz="1200" dirty="0"/>
              <a:t>In 2022,  the industry has rebounded and hits an </a:t>
            </a:r>
            <a:r>
              <a:rPr lang="en-US" sz="1200" b="1" dirty="0"/>
              <a:t>all-time high </a:t>
            </a:r>
            <a:r>
              <a:rPr lang="en-US" sz="1200" dirty="0"/>
              <a:t>of </a:t>
            </a:r>
            <a:r>
              <a:rPr lang="en-US" sz="1200" b="1" dirty="0"/>
              <a:t>2331 reviews on August 2022</a:t>
            </a:r>
            <a:r>
              <a:rPr lang="en-US" sz="1200" dirty="0"/>
              <a:t>. </a:t>
            </a:r>
          </a:p>
          <a:p>
            <a:pPr>
              <a:buSzPct val="100000"/>
            </a:pPr>
            <a:endParaRPr lang="en-US" sz="1200" dirty="0"/>
          </a:p>
          <a:p>
            <a:pPr>
              <a:buSzPct val="100000"/>
            </a:pPr>
            <a:r>
              <a:rPr lang="en-US" sz="1200" dirty="0"/>
              <a:t>From the calendar dataset we can also infer that there’s going to be  </a:t>
            </a:r>
            <a:r>
              <a:rPr lang="en-US" sz="1200" b="1" dirty="0"/>
              <a:t>at least 15% increase </a:t>
            </a:r>
            <a:r>
              <a:rPr lang="en-US" sz="1200" dirty="0"/>
              <a:t>of revenue for 2023</a:t>
            </a:r>
          </a:p>
          <a:p>
            <a:pPr>
              <a:buSzPct val="100000"/>
            </a:pPr>
            <a:endParaRPr lang="en-US" sz="1200" dirty="0"/>
          </a:p>
          <a:p>
            <a:pPr marL="114300" indent="0">
              <a:buNone/>
            </a:pPr>
            <a:endParaRPr lang="en-US" sz="1200" dirty="0"/>
          </a:p>
          <a:p>
            <a:pPr marL="114300" indent="0">
              <a:buNone/>
            </a:pPr>
            <a:endParaRPr lang="en-US" sz="1200" dirty="0"/>
          </a:p>
          <a:p>
            <a:pPr marL="114300" indent="0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10603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DD218-DDE0-6A94-1289-C04FB0EC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Analysis of Top 100 Listing</a:t>
            </a:r>
            <a:br>
              <a:rPr lang="en-US" dirty="0"/>
            </a:br>
            <a:r>
              <a:rPr lang="en-US" dirty="0"/>
              <a:t>Based on the Number of Reviews</a:t>
            </a:r>
          </a:p>
        </p:txBody>
      </p:sp>
    </p:spTree>
    <p:extLst>
      <p:ext uri="{BB962C8B-B14F-4D97-AF65-F5344CB8AC3E}">
        <p14:creationId xmlns:p14="http://schemas.microsoft.com/office/powerpoint/2010/main" val="141676709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2421</TotalTime>
  <Words>827</Words>
  <Application>Microsoft Office PowerPoint</Application>
  <PresentationFormat>On-screen Show (16:9)</PresentationFormat>
  <Paragraphs>103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Poppins SemiBold</vt:lpstr>
      <vt:lpstr>Poppins</vt:lpstr>
      <vt:lpstr>Arial</vt:lpstr>
      <vt:lpstr>Poppins Light</vt:lpstr>
      <vt:lpstr>Simple Light</vt:lpstr>
      <vt:lpstr>Singapore  Data Analysis</vt:lpstr>
      <vt:lpstr>Introduction</vt:lpstr>
      <vt:lpstr>PowerPoint Presentation</vt:lpstr>
      <vt:lpstr>PowerPoint Presentation</vt:lpstr>
      <vt:lpstr>PowerPoint Presentation</vt:lpstr>
      <vt:lpstr>PowerPoint Presentation</vt:lpstr>
      <vt:lpstr>Listing Name Analysis</vt:lpstr>
      <vt:lpstr>Calendar and Reviews Analysis </vt:lpstr>
      <vt:lpstr>Analysis of Top 100 Listing Based on the Number of Reviews</vt:lpstr>
      <vt:lpstr>PowerPoint Presentation</vt:lpstr>
      <vt:lpstr>PowerPoint Presentation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Airbnb Singapore Analytics</dc:title>
  <cp:lastModifiedBy>asus</cp:lastModifiedBy>
  <cp:revision>40</cp:revision>
  <dcterms:modified xsi:type="dcterms:W3CDTF">2023-01-09T05:32:50Z</dcterms:modified>
</cp:coreProperties>
</file>